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4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Ref.  SARS-CoV-2 _Prof. Berardi Domenico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E5AE8-1E7D-4F8F-8B2A-1D5C1119BACF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CC5F1-92E0-4C56-8931-93B77FFDCA4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Ref.  SARS-CoV-2 _Prof. Berardi Domenico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73FB5-9FEB-4C14-8D79-5C77C8714E58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0E350-5D23-4C2B-985E-3C8F0E01CB3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0E350-5D23-4C2B-985E-3C8F0E01CB3C}" type="slidenum">
              <a:rPr lang="it-IT" smtClean="0"/>
              <a:t>1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Ref.  SARS-CoV-2 _Prof. Berardi Domenico</a:t>
            </a:r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Ref.  SARS-CoV-2 _Prof. Berardi Domenico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E0E350-5D23-4C2B-985E-3C8F0E01CB3C}" type="slidenum">
              <a:rPr lang="it-IT" smtClean="0"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Ref</a:t>
            </a:r>
            <a:r>
              <a:rPr lang="it-IT" dirty="0" smtClean="0"/>
              <a:t>.  SARS-CoV-2 </a:t>
            </a:r>
            <a:r>
              <a:rPr lang="it-IT" dirty="0" err="1" smtClean="0"/>
              <a:t>_Prof</a:t>
            </a:r>
            <a:r>
              <a:rPr lang="it-IT" dirty="0" smtClean="0"/>
              <a:t>. </a:t>
            </a:r>
            <a:r>
              <a:rPr lang="it-IT" dirty="0" err="1" smtClean="0"/>
              <a:t>Berardi</a:t>
            </a:r>
            <a:r>
              <a:rPr lang="it-IT" dirty="0" smtClean="0"/>
              <a:t> Domenico</a:t>
            </a:r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Ref.  SARS-CoV-2 _Prof. Berardi Domenico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E0E350-5D23-4C2B-985E-3C8F0E01CB3C}" type="slidenum">
              <a:rPr lang="it-IT" smtClean="0"/>
              <a:t>11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02B13B-2F6D-492C-995A-45CCAD9FB7BF}" type="datetime1">
              <a:rPr lang="it-IT" smtClean="0"/>
              <a:t>12/12/2020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t-IT" smtClean="0"/>
              <a:t>Ref.  SARS-CoV-2 _Prof. Berardi Domenico</a:t>
            </a:r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73C630-4BD9-4C3F-87CE-8691EC0EC1B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D8CC8-66AB-42AF-AA19-ED82821295CB}" type="datetime1">
              <a:rPr lang="it-IT" smtClean="0"/>
              <a:t>12/12/2020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Ref.  SARS-CoV-2 _Prof. Berardi Domenico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73C630-4BD9-4C3F-87CE-8691EC0EC1B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9693C-58F7-4043-91BC-8DE9F982D0D8}" type="datetime1">
              <a:rPr lang="it-IT" smtClean="0"/>
              <a:t>12/12/2020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Ref.  SARS-CoV-2 _Prof. Berardi Domenico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73C630-4BD9-4C3F-87CE-8691EC0EC1B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59B66B-B7E0-462B-81EB-FE190DBA67A2}" type="datetime1">
              <a:rPr lang="it-IT" smtClean="0"/>
              <a:t>12/12/2020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Ref.  SARS-CoV-2 _Prof. Berardi Domenico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73C630-4BD9-4C3F-87CE-8691EC0EC1B0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B28BD-C7AA-4E9B-9464-A00A16AA2ED5}" type="datetime1">
              <a:rPr lang="it-IT" smtClean="0"/>
              <a:t>12/12/2020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Ref.  SARS-CoV-2 _Prof. Berardi Domenico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73C630-4BD9-4C3F-87CE-8691EC0EC1B0}" type="slidenum">
              <a:rPr lang="it-IT" smtClean="0"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7E8AE8-B53F-414F-B89B-C392E020024F}" type="datetime1">
              <a:rPr lang="it-IT" smtClean="0"/>
              <a:t>12/12/2020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Ref.  SARS-CoV-2 _Prof. Berardi Domenico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73C630-4BD9-4C3F-87CE-8691EC0EC1B0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46B95F-823A-418A-8B1A-B0E4C4AC6E83}" type="datetime1">
              <a:rPr lang="it-IT" smtClean="0"/>
              <a:t>12/12/2020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Ref.  SARS-CoV-2 _Prof. Berardi Domenico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73C630-4BD9-4C3F-87CE-8691EC0EC1B0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E7F43-1541-49F5-8192-CBCB0CF43DED}" type="datetime1">
              <a:rPr lang="it-IT" smtClean="0"/>
              <a:t>12/12/2020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Ref.  SARS-CoV-2 _Prof. Berardi Domenico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73C630-4BD9-4C3F-87CE-8691EC0EC1B0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680E4-1435-4566-822E-7AA27AD76DFD}" type="datetime1">
              <a:rPr lang="it-IT" smtClean="0"/>
              <a:t>12/12/2020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Ref.  SARS-CoV-2 _Prof. Berardi Domenico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73C630-4BD9-4C3F-87CE-8691EC0EC1B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97F5BB1-A966-4984-A24A-996253F793AE}" type="datetime1">
              <a:rPr lang="it-IT" smtClean="0"/>
              <a:t>12/12/2020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Ref.  SARS-CoV-2 _Prof. Berardi Domenico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73C630-4BD9-4C3F-87CE-8691EC0EC1B0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E18652-D759-42E7-9D2C-E228DBC6E3A9}" type="datetime1">
              <a:rPr lang="it-IT" smtClean="0"/>
              <a:t>12/12/2020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/>
              <a:t>Ref.  SARS-CoV-2 _Prof. Berardi Domenico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73C630-4BD9-4C3F-87CE-8691EC0EC1B0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EE4B661-0FD2-46B0-BA6F-DCF18F9F6ECA}" type="datetime1">
              <a:rPr lang="it-IT" smtClean="0"/>
              <a:t>12/12/2020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/>
              <a:t>Ref.  SARS-CoV-2 _Prof. Berardi Domenico</a:t>
            </a: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73C630-4BD9-4C3F-87CE-8691EC0EC1B0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jpeg" descr="intestazionesenza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86116" y="1071546"/>
            <a:ext cx="1857388" cy="1714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214686"/>
            <a:ext cx="91440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6200" b="1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pitchFamily="34" charset="0"/>
                <a:ea typeface="Kunstler Script" pitchFamily="66" charset="0"/>
                <a:cs typeface="Kunstler Script" pitchFamily="66" charset="0"/>
              </a:rPr>
              <a:t>Ministero della Salute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DIREZIONE GENERALE DELLA PREVENZIONE SANITARIA</a:t>
            </a:r>
            <a:endParaRPr kumimoji="0" lang="it-IT" sz="1500" b="0" i="0" u="none" strike="noStrike" cap="none" normalizeH="0" baseline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DIREZIONE GENERALE DELLA PROGRAMMAZIONE SANITARIA</a:t>
            </a:r>
            <a:endParaRPr kumimoji="0" lang="it-IT" sz="1500" b="0" i="0" u="none" strike="noStrike" cap="none" normalizeH="0" baseline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000364" cy="365125"/>
          </a:xfrm>
        </p:spPr>
        <p:txBody>
          <a:bodyPr/>
          <a:lstStyle/>
          <a:p>
            <a:r>
              <a:rPr lang="it-IT" dirty="0" err="1" smtClean="0"/>
              <a:t>Ref</a:t>
            </a:r>
            <a:r>
              <a:rPr lang="it-IT" dirty="0" smtClean="0"/>
              <a:t>.  SARS-CoV-2 </a:t>
            </a:r>
            <a:r>
              <a:rPr lang="it-IT" dirty="0" err="1" smtClean="0"/>
              <a:t>_Prof</a:t>
            </a:r>
            <a:r>
              <a:rPr lang="it-IT" dirty="0" smtClean="0"/>
              <a:t>. </a:t>
            </a:r>
            <a:r>
              <a:rPr lang="it-IT" dirty="0" err="1" smtClean="0"/>
              <a:t>Berardi</a:t>
            </a:r>
            <a:r>
              <a:rPr lang="it-IT" dirty="0" smtClean="0"/>
              <a:t> Domenico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71472" y="71414"/>
            <a:ext cx="8001056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5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Casi positivi sintomatici</a:t>
            </a:r>
          </a:p>
          <a:p>
            <a:pPr algn="ctr"/>
            <a:r>
              <a:rPr lang="it-IT" sz="3500" dirty="0" smtClean="0">
                <a:latin typeface="Andalus" pitchFamily="18" charset="-78"/>
                <a:cs typeface="Andalus" pitchFamily="18" charset="-78"/>
              </a:rPr>
              <a:t>Le persone sintomatiche risultate positive alla ricerca di SARS-CoV-2 possono rientrare in comunità dopo un periodo di isolamento di almeno 10 giorni dalla comparsa dei sintomi (non considerando anosmia e ageusia/</a:t>
            </a:r>
            <a:r>
              <a:rPr lang="it-IT" sz="3500" dirty="0" err="1" smtClean="0">
                <a:latin typeface="Andalus" pitchFamily="18" charset="-78"/>
                <a:cs typeface="Andalus" pitchFamily="18" charset="-78"/>
              </a:rPr>
              <a:t>disgeusia</a:t>
            </a:r>
            <a:r>
              <a:rPr lang="it-IT" sz="3500" dirty="0" smtClean="0">
                <a:latin typeface="Andalus" pitchFamily="18" charset="-78"/>
                <a:cs typeface="Andalus" pitchFamily="18" charset="-78"/>
              </a:rPr>
              <a:t> che possono avere prolungata persistenza nel tempo) accompagnato da un </a:t>
            </a:r>
            <a:r>
              <a:rPr lang="it-IT" sz="3500" u="sng" dirty="0" smtClean="0">
                <a:latin typeface="Andalus" pitchFamily="18" charset="-78"/>
                <a:cs typeface="Andalus" pitchFamily="18" charset="-78"/>
              </a:rPr>
              <a:t>test molecolare</a:t>
            </a:r>
            <a:r>
              <a:rPr lang="it-IT" sz="3500" dirty="0" smtClean="0">
                <a:latin typeface="Andalus" pitchFamily="18" charset="-78"/>
                <a:cs typeface="Andalus" pitchFamily="18" charset="-78"/>
              </a:rPr>
              <a:t> con riscontro negativo eseguito dopo almeno 3 giorni senza sintomi (10 giorni, di cui almeno 3 giorni senza sintomi + test)</a:t>
            </a:r>
            <a:endParaRPr lang="it-IT" sz="35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071834" cy="365125"/>
          </a:xfrm>
        </p:spPr>
        <p:txBody>
          <a:bodyPr/>
          <a:lstStyle/>
          <a:p>
            <a:r>
              <a:rPr lang="it-IT" dirty="0" err="1" smtClean="0"/>
              <a:t>Ref</a:t>
            </a:r>
            <a:r>
              <a:rPr lang="it-IT" dirty="0" smtClean="0"/>
              <a:t>.  SARS-CoV-2 </a:t>
            </a:r>
            <a:r>
              <a:rPr lang="it-IT" dirty="0" err="1" smtClean="0"/>
              <a:t>_Prof</a:t>
            </a:r>
            <a:r>
              <a:rPr lang="it-IT" dirty="0" smtClean="0"/>
              <a:t>. </a:t>
            </a:r>
            <a:r>
              <a:rPr lang="it-IT" dirty="0" err="1" smtClean="0"/>
              <a:t>Berardi</a:t>
            </a:r>
            <a:r>
              <a:rPr lang="it-IT" dirty="0" smtClean="0"/>
              <a:t> Domenico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85720" y="357166"/>
            <a:ext cx="8358246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5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Contatti stretti </a:t>
            </a:r>
            <a:r>
              <a:rPr lang="it-IT" sz="45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asintomatici</a:t>
            </a:r>
          </a:p>
          <a:p>
            <a:pPr algn="ctr"/>
            <a:endParaRPr lang="it-IT" sz="800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it-IT" sz="3500" dirty="0">
                <a:latin typeface="Andalus" pitchFamily="18" charset="-78"/>
                <a:cs typeface="Andalus" pitchFamily="18" charset="-78"/>
              </a:rPr>
              <a:t>I contatti stretti di casi con infezione da SARS-CoV-2 confermati e identificati dalle autorità sanitarie, devono osservare:</a:t>
            </a:r>
          </a:p>
          <a:p>
            <a:pPr lvl="0" algn="ctr"/>
            <a:r>
              <a:rPr lang="it-IT" sz="3500" dirty="0">
                <a:latin typeface="Andalus" pitchFamily="18" charset="-78"/>
                <a:cs typeface="Andalus" pitchFamily="18" charset="-78"/>
              </a:rPr>
              <a:t>un periodo di quarantena di 14 giorni dall’ultima esposizione al caso; oppure</a:t>
            </a:r>
          </a:p>
          <a:p>
            <a:pPr lvl="0" algn="ctr"/>
            <a:r>
              <a:rPr lang="it-IT" sz="3500" dirty="0">
                <a:latin typeface="Andalus" pitchFamily="18" charset="-78"/>
                <a:cs typeface="Andalus" pitchFamily="18" charset="-78"/>
              </a:rPr>
              <a:t>un periodo di quarantena di 10 giorni dall’ultima esposizione con un </a:t>
            </a:r>
            <a:r>
              <a:rPr lang="it-IT" sz="3500" u="sng" dirty="0">
                <a:latin typeface="Andalus" pitchFamily="18" charset="-78"/>
                <a:cs typeface="Andalus" pitchFamily="18" charset="-78"/>
              </a:rPr>
              <a:t>test antigenico o molecolare negativo</a:t>
            </a:r>
            <a:r>
              <a:rPr lang="it-IT" sz="3500" dirty="0">
                <a:latin typeface="Andalus" pitchFamily="18" charset="-78"/>
                <a:cs typeface="Andalus" pitchFamily="18" charset="-78"/>
              </a:rPr>
              <a:t> effettuato il decimo giorno.</a:t>
            </a:r>
          </a:p>
          <a:p>
            <a:pPr algn="ctr"/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143241" cy="365125"/>
          </a:xfrm>
        </p:spPr>
        <p:txBody>
          <a:bodyPr/>
          <a:lstStyle/>
          <a:p>
            <a:r>
              <a:rPr lang="it-IT" dirty="0" err="1" smtClean="0"/>
              <a:t>Ref</a:t>
            </a:r>
            <a:r>
              <a:rPr lang="it-IT" dirty="0" smtClean="0"/>
              <a:t>.  SARS-CoV-2 </a:t>
            </a:r>
            <a:r>
              <a:rPr lang="it-IT" dirty="0" err="1" smtClean="0"/>
              <a:t>_Prof</a:t>
            </a:r>
            <a:r>
              <a:rPr lang="it-IT" dirty="0" smtClean="0"/>
              <a:t>. </a:t>
            </a:r>
            <a:r>
              <a:rPr lang="it-IT" dirty="0" err="1" smtClean="0"/>
              <a:t>Berardi</a:t>
            </a:r>
            <a:r>
              <a:rPr lang="it-IT" dirty="0" smtClean="0"/>
              <a:t> Domenico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857224" y="1357298"/>
            <a:ext cx="74295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60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COVID-19</a:t>
            </a:r>
          </a:p>
          <a:p>
            <a:pPr algn="ctr"/>
            <a:endParaRPr lang="it-IT" sz="2000" dirty="0" smtClean="0"/>
          </a:p>
          <a:p>
            <a:pPr algn="ctr"/>
            <a:r>
              <a:rPr lang="it-IT" sz="4500" dirty="0" smtClean="0"/>
              <a:t> </a:t>
            </a:r>
            <a:r>
              <a:rPr lang="it-IT" sz="4500" dirty="0" smtClean="0">
                <a:latin typeface="Andalus" pitchFamily="18" charset="-78"/>
                <a:cs typeface="Andalus" pitchFamily="18" charset="-78"/>
              </a:rPr>
              <a:t>INDICAZIONI PER LA DURATA ED IL TERMINE DELL’ISOLAMENTO E DELLA QUARANTENA.</a:t>
            </a:r>
            <a:endParaRPr lang="it-IT" sz="45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143240" cy="365125"/>
          </a:xfrm>
        </p:spPr>
        <p:txBody>
          <a:bodyPr/>
          <a:lstStyle/>
          <a:p>
            <a:r>
              <a:rPr lang="it-IT" smtClean="0"/>
              <a:t>Ref.  SARS-CoV-2 _Prof. Berardi Domenico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857224" y="1214422"/>
            <a:ext cx="757242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dirty="0" smtClean="0">
                <a:latin typeface="Andalus" pitchFamily="18" charset="-78"/>
                <a:cs typeface="Andalus" pitchFamily="18" charset="-78"/>
              </a:rPr>
              <a:t>L’</a:t>
            </a:r>
            <a:r>
              <a:rPr lang="it-IT" sz="40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ISOLAMENTO</a:t>
            </a:r>
            <a:r>
              <a:rPr lang="it-IT" sz="35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it-IT" sz="3500" dirty="0" smtClean="0">
                <a:latin typeface="Andalus" pitchFamily="18" charset="-78"/>
                <a:cs typeface="Andalus" pitchFamily="18" charset="-78"/>
              </a:rPr>
              <a:t>dei </a:t>
            </a:r>
            <a:r>
              <a:rPr lang="it-IT" sz="3500" dirty="0">
                <a:latin typeface="Andalus" pitchFamily="18" charset="-78"/>
                <a:cs typeface="Andalus" pitchFamily="18" charset="-78"/>
              </a:rPr>
              <a:t>casi di documentata infezione da SARS-CoV-2 si riferisce alla separazione delle persone infette dal resto della comunità per la durata del periodo di contagiosità, in ambiente e condizioni tali da prevenire la trasmissione dell’infezione.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643306" cy="365125"/>
          </a:xfrm>
        </p:spPr>
        <p:txBody>
          <a:bodyPr/>
          <a:lstStyle/>
          <a:p>
            <a:r>
              <a:rPr lang="it-IT" dirty="0" err="1" smtClean="0"/>
              <a:t>Ref</a:t>
            </a:r>
            <a:r>
              <a:rPr lang="it-IT" dirty="0" smtClean="0"/>
              <a:t>.  SARS-CoV-2 </a:t>
            </a:r>
            <a:r>
              <a:rPr lang="it-IT" dirty="0" err="1" smtClean="0"/>
              <a:t>_Prof</a:t>
            </a:r>
            <a:r>
              <a:rPr lang="it-IT" dirty="0" smtClean="0"/>
              <a:t>. </a:t>
            </a:r>
            <a:r>
              <a:rPr lang="it-IT" dirty="0" err="1" smtClean="0"/>
              <a:t>Berardi</a:t>
            </a:r>
            <a:r>
              <a:rPr lang="it-IT" dirty="0" smtClean="0"/>
              <a:t> Domenico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857224" y="764190"/>
            <a:ext cx="7786742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500" dirty="0">
                <a:latin typeface="Andalus" pitchFamily="18" charset="-78"/>
                <a:cs typeface="Andalus" pitchFamily="18" charset="-78"/>
              </a:rPr>
              <a:t>La </a:t>
            </a:r>
            <a:r>
              <a:rPr lang="it-IT" sz="45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QUARANTENA</a:t>
            </a:r>
            <a:r>
              <a:rPr lang="it-IT" sz="35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it-IT" sz="3500" dirty="0">
                <a:latin typeface="Andalus" pitchFamily="18" charset="-78"/>
                <a:cs typeface="Andalus" pitchFamily="18" charset="-78"/>
              </a:rPr>
              <a:t>invece, si riferisce alla restrizione dei movimenti di persone sane per la durata del periodo di incubazione, ma che potrebbero essere state esposte ad un agente infettivo o ad una malattia contagiosa, con l’obiettivo di monitorare l’eventuale comparsa di sintomi e identificare tempestivamente nuovi casi.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571868" cy="365125"/>
          </a:xfrm>
        </p:spPr>
        <p:txBody>
          <a:bodyPr/>
          <a:lstStyle/>
          <a:p>
            <a:r>
              <a:rPr lang="it-IT" dirty="0" err="1" smtClean="0"/>
              <a:t>Ref</a:t>
            </a:r>
            <a:r>
              <a:rPr lang="it-IT" dirty="0" smtClean="0"/>
              <a:t>.  SARS-CoV-2 </a:t>
            </a:r>
            <a:r>
              <a:rPr lang="it-IT" dirty="0" err="1" smtClean="0"/>
              <a:t>_Prof</a:t>
            </a:r>
            <a:r>
              <a:rPr lang="it-IT" dirty="0" smtClean="0"/>
              <a:t>. </a:t>
            </a:r>
            <a:r>
              <a:rPr lang="it-IT" dirty="0" err="1" smtClean="0"/>
              <a:t>Berardi</a:t>
            </a:r>
            <a:r>
              <a:rPr lang="it-IT" dirty="0" smtClean="0"/>
              <a:t> Domenico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28596" y="642918"/>
            <a:ext cx="821537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500" dirty="0">
                <a:latin typeface="Andalus" pitchFamily="18" charset="-78"/>
                <a:cs typeface="Andalus" pitchFamily="18" charset="-78"/>
              </a:rPr>
              <a:t>In considerazione dell’evoluzione della situazione epidemiologica, delle nuove evidenze scientifiche, delle indicazioni provenienti da alcuni organismi internazionali (OMS ed ECDC) e del parere formulato dal Comitato Tecnico Scientifico in data 11 ottobre 2020, si è ritenuta una nuova valutazione relativa a quanto in oggetto precisato: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214678" cy="365125"/>
          </a:xfrm>
        </p:spPr>
        <p:txBody>
          <a:bodyPr/>
          <a:lstStyle/>
          <a:p>
            <a:r>
              <a:rPr lang="it-IT" dirty="0" err="1" smtClean="0"/>
              <a:t>Ref</a:t>
            </a:r>
            <a:r>
              <a:rPr lang="it-IT" dirty="0" smtClean="0"/>
              <a:t>.  SARS-CoV-2 </a:t>
            </a:r>
            <a:r>
              <a:rPr lang="it-IT" dirty="0" err="1" smtClean="0"/>
              <a:t>_Prof</a:t>
            </a:r>
            <a:r>
              <a:rPr lang="it-IT" dirty="0" smtClean="0"/>
              <a:t>. </a:t>
            </a:r>
            <a:r>
              <a:rPr lang="it-IT" dirty="0" err="1" smtClean="0"/>
              <a:t>Berardi</a:t>
            </a:r>
            <a:r>
              <a:rPr lang="it-IT" dirty="0" smtClean="0"/>
              <a:t> Domenico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42910" y="642918"/>
            <a:ext cx="814393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5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Casi positivi </a:t>
            </a:r>
            <a:r>
              <a:rPr lang="it-IT" sz="45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asintomatici</a:t>
            </a:r>
          </a:p>
          <a:p>
            <a:pPr algn="ctr"/>
            <a:endParaRPr lang="it-IT" sz="800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it-IT" sz="3500" dirty="0">
                <a:latin typeface="Andalus" pitchFamily="18" charset="-78"/>
                <a:cs typeface="Andalus" pitchFamily="18" charset="-78"/>
              </a:rPr>
              <a:t>Le persone asintomatiche risultate positive alla ricerca di SARS-CoV-2 possono rientrare in comunità dopo un periodo di isolamento di almeno 10 giorni dalla comparsa della positività, al termine del quale risulti eseguito un </a:t>
            </a:r>
            <a:r>
              <a:rPr lang="it-IT" sz="3500" u="sng" dirty="0">
                <a:latin typeface="Andalus" pitchFamily="18" charset="-78"/>
                <a:cs typeface="Andalus" pitchFamily="18" charset="-78"/>
              </a:rPr>
              <a:t>test molecolare</a:t>
            </a:r>
            <a:r>
              <a:rPr lang="it-IT" sz="3500" dirty="0">
                <a:latin typeface="Andalus" pitchFamily="18" charset="-78"/>
                <a:cs typeface="Andalus" pitchFamily="18" charset="-78"/>
              </a:rPr>
              <a:t> con risultato negativo (10 giorni + test).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428992" cy="365125"/>
          </a:xfrm>
        </p:spPr>
        <p:txBody>
          <a:bodyPr/>
          <a:lstStyle/>
          <a:p>
            <a:r>
              <a:rPr lang="it-IT" dirty="0" err="1" smtClean="0"/>
              <a:t>Ref</a:t>
            </a:r>
            <a:r>
              <a:rPr lang="it-IT" dirty="0" smtClean="0"/>
              <a:t>.  SARS-CoV-2 </a:t>
            </a:r>
            <a:r>
              <a:rPr lang="it-IT" dirty="0" err="1" smtClean="0"/>
              <a:t>_Prof</a:t>
            </a:r>
            <a:r>
              <a:rPr lang="it-IT" dirty="0" smtClean="0"/>
              <a:t>. </a:t>
            </a:r>
            <a:r>
              <a:rPr lang="it-IT" dirty="0" err="1" smtClean="0"/>
              <a:t>Berardi</a:t>
            </a:r>
            <a:r>
              <a:rPr lang="it-IT" dirty="0" smtClean="0"/>
              <a:t> Domenico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57158" y="142852"/>
            <a:ext cx="8358246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5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Casi positivi </a:t>
            </a:r>
            <a:r>
              <a:rPr lang="it-IT" sz="45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sintomatici</a:t>
            </a:r>
          </a:p>
          <a:p>
            <a:pPr algn="ctr"/>
            <a:endParaRPr lang="it-IT" sz="800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it-IT" sz="3500" dirty="0">
                <a:latin typeface="Andalus" pitchFamily="18" charset="-78"/>
                <a:cs typeface="Andalus" pitchFamily="18" charset="-78"/>
              </a:rPr>
              <a:t>Le persone sintomatiche risultate positive alla ricerca di SARS-CoV-2 possono rientrare in comunità dopo un periodo di isolamento di almeno 10 giorni dalla comparsa dei </a:t>
            </a:r>
            <a:r>
              <a:rPr lang="it-IT" sz="3500" dirty="0" smtClean="0">
                <a:latin typeface="Andalus" pitchFamily="18" charset="-78"/>
                <a:cs typeface="Andalus" pitchFamily="18" charset="-78"/>
              </a:rPr>
              <a:t>sintomi, accompagnato </a:t>
            </a:r>
            <a:r>
              <a:rPr lang="it-IT" sz="3500" dirty="0">
                <a:latin typeface="Andalus" pitchFamily="18" charset="-78"/>
                <a:cs typeface="Andalus" pitchFamily="18" charset="-78"/>
              </a:rPr>
              <a:t>da un </a:t>
            </a:r>
            <a:r>
              <a:rPr lang="it-IT" sz="3500" u="sng" dirty="0">
                <a:latin typeface="Andalus" pitchFamily="18" charset="-78"/>
                <a:cs typeface="Andalus" pitchFamily="18" charset="-78"/>
              </a:rPr>
              <a:t>test molecolare</a:t>
            </a:r>
            <a:r>
              <a:rPr lang="it-IT" sz="3500" dirty="0">
                <a:latin typeface="Andalus" pitchFamily="18" charset="-78"/>
                <a:cs typeface="Andalus" pitchFamily="18" charset="-78"/>
              </a:rPr>
              <a:t> con riscontro negativo eseguito dopo almeno 3 giorni senza sintomi (10 giorni, di cui almeno 3 giorni senza sintomi + test).</a:t>
            </a:r>
          </a:p>
          <a:p>
            <a:pPr algn="ctr"/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071802" cy="365125"/>
          </a:xfrm>
        </p:spPr>
        <p:txBody>
          <a:bodyPr/>
          <a:lstStyle/>
          <a:p>
            <a:r>
              <a:rPr lang="it-IT" dirty="0" err="1" smtClean="0"/>
              <a:t>Ref</a:t>
            </a:r>
            <a:r>
              <a:rPr lang="it-IT" dirty="0" smtClean="0"/>
              <a:t>.  SARS-CoV-2 </a:t>
            </a:r>
            <a:r>
              <a:rPr lang="it-IT" dirty="0" err="1" smtClean="0"/>
              <a:t>_Prof</a:t>
            </a:r>
            <a:r>
              <a:rPr lang="it-IT" dirty="0" smtClean="0"/>
              <a:t>. </a:t>
            </a:r>
            <a:r>
              <a:rPr lang="it-IT" dirty="0" err="1" smtClean="0"/>
              <a:t>Berardi</a:t>
            </a:r>
            <a:r>
              <a:rPr lang="it-IT" dirty="0" smtClean="0"/>
              <a:t> Domenico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14282" y="305772"/>
            <a:ext cx="8643998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5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Casi </a:t>
            </a:r>
            <a:r>
              <a:rPr lang="it-IT" sz="45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positivi a lungo </a:t>
            </a:r>
            <a:r>
              <a:rPr lang="it-IT" sz="45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termine</a:t>
            </a:r>
          </a:p>
          <a:p>
            <a:pPr algn="ctr"/>
            <a:endParaRPr lang="it-IT" sz="800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it-IT" sz="3500" dirty="0">
                <a:latin typeface="Andalus" pitchFamily="18" charset="-78"/>
                <a:cs typeface="Andalus" pitchFamily="18" charset="-78"/>
              </a:rPr>
              <a:t>Le persone che, pur non presentando più sintomi, continuano a risultare positive al test molecolare per SARS-CoV-2, in caso di assenza di sintomatologia (fatta eccezione per ageusia/</a:t>
            </a:r>
            <a:r>
              <a:rPr lang="it-IT" sz="3500" dirty="0" err="1">
                <a:latin typeface="Andalus" pitchFamily="18" charset="-78"/>
                <a:cs typeface="Andalus" pitchFamily="18" charset="-78"/>
              </a:rPr>
              <a:t>disgeusia</a:t>
            </a:r>
            <a:r>
              <a:rPr lang="it-IT" sz="3500" dirty="0">
                <a:latin typeface="Andalus" pitchFamily="18" charset="-78"/>
                <a:cs typeface="Andalus" pitchFamily="18" charset="-78"/>
              </a:rPr>
              <a:t> e </a:t>
            </a:r>
            <a:r>
              <a:rPr lang="it-IT" sz="3500" dirty="0" smtClean="0">
                <a:latin typeface="Andalus" pitchFamily="18" charset="-78"/>
                <a:cs typeface="Andalus" pitchFamily="18" charset="-78"/>
              </a:rPr>
              <a:t>anosmia che </a:t>
            </a:r>
            <a:r>
              <a:rPr lang="it-IT" sz="3500" dirty="0">
                <a:latin typeface="Andalus" pitchFamily="18" charset="-78"/>
                <a:cs typeface="Andalus" pitchFamily="18" charset="-78"/>
              </a:rPr>
              <a:t>possono perdurare per diverso tempo dopo la guarigione) da almeno una settimana, potranno interrompere l’isolamento dopo 21 giorni dalla comparsa dei sintomi</a:t>
            </a:r>
            <a:r>
              <a:rPr lang="it-IT" sz="3500" dirty="0" smtClean="0">
                <a:latin typeface="Andalus" pitchFamily="18" charset="-78"/>
                <a:cs typeface="Andalus" pitchFamily="18" charset="-78"/>
              </a:rPr>
              <a:t>.</a:t>
            </a:r>
            <a:endParaRPr lang="it-IT" sz="3500" dirty="0">
              <a:latin typeface="Andalus" pitchFamily="18" charset="-78"/>
              <a:cs typeface="Andalus" pitchFamily="18" charset="-78"/>
            </a:endParaRPr>
          </a:p>
          <a:p>
            <a:pPr algn="ctr"/>
            <a:endParaRPr lang="it-IT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500430" cy="365125"/>
          </a:xfrm>
        </p:spPr>
        <p:txBody>
          <a:bodyPr/>
          <a:lstStyle/>
          <a:p>
            <a:r>
              <a:rPr lang="it-IT" dirty="0" err="1" smtClean="0"/>
              <a:t>Ref</a:t>
            </a:r>
            <a:r>
              <a:rPr lang="it-IT" dirty="0" smtClean="0"/>
              <a:t>.  SARS-CoV-2 </a:t>
            </a:r>
            <a:r>
              <a:rPr lang="it-IT" dirty="0" err="1" smtClean="0"/>
              <a:t>_Prof</a:t>
            </a:r>
            <a:r>
              <a:rPr lang="it-IT" dirty="0" smtClean="0"/>
              <a:t>. </a:t>
            </a:r>
            <a:r>
              <a:rPr lang="it-IT" dirty="0" err="1" smtClean="0"/>
              <a:t>Berardi</a:t>
            </a:r>
            <a:r>
              <a:rPr lang="it-IT" dirty="0" smtClean="0"/>
              <a:t> Domenico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57158" y="1428736"/>
            <a:ext cx="828680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500" dirty="0" smtClean="0">
                <a:latin typeface="Andalus" pitchFamily="18" charset="-78"/>
                <a:cs typeface="Andalus" pitchFamily="18" charset="-78"/>
              </a:rPr>
              <a:t>Questo criterio potrà essere modulato dalle autorità sanitarie d’intesa con esperti clinici e microbiologi/virologi, tenendo conto dello stato immunitario delle persone interessate (nei pazienti </a:t>
            </a:r>
            <a:r>
              <a:rPr lang="it-IT" sz="3500" dirty="0" err="1" smtClean="0">
                <a:latin typeface="Andalus" pitchFamily="18" charset="-78"/>
                <a:cs typeface="Andalus" pitchFamily="18" charset="-78"/>
              </a:rPr>
              <a:t>immunodepressi</a:t>
            </a:r>
            <a:r>
              <a:rPr lang="it-IT" sz="3500" dirty="0" smtClean="0">
                <a:latin typeface="Andalus" pitchFamily="18" charset="-78"/>
                <a:cs typeface="Andalus" pitchFamily="18" charset="-78"/>
              </a:rPr>
              <a:t> il periodo di contagiosità può essere prolungato).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000364" cy="365125"/>
          </a:xfrm>
        </p:spPr>
        <p:txBody>
          <a:bodyPr/>
          <a:lstStyle/>
          <a:p>
            <a:r>
              <a:rPr lang="it-IT" dirty="0" err="1" smtClean="0"/>
              <a:t>Ref</a:t>
            </a:r>
            <a:r>
              <a:rPr lang="it-IT" dirty="0" smtClean="0"/>
              <a:t>.  SARS-CoV-2 </a:t>
            </a:r>
            <a:r>
              <a:rPr lang="it-IT" dirty="0" err="1" smtClean="0"/>
              <a:t>_Prof</a:t>
            </a:r>
            <a:r>
              <a:rPr lang="it-IT" dirty="0" smtClean="0"/>
              <a:t>. </a:t>
            </a:r>
            <a:r>
              <a:rPr lang="it-IT" dirty="0" err="1" smtClean="0"/>
              <a:t>Berardi</a:t>
            </a:r>
            <a:r>
              <a:rPr lang="it-IT" dirty="0" smtClean="0"/>
              <a:t> Domenico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</TotalTime>
  <Words>625</Words>
  <Application>Microsoft Office PowerPoint</Application>
  <PresentationFormat>Presentazione su schermo (4:3)</PresentationFormat>
  <Paragraphs>44</Paragraphs>
  <Slides>11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Viale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 Anna</dc:creator>
  <cp:lastModifiedBy>Maria Anna</cp:lastModifiedBy>
  <cp:revision>13</cp:revision>
  <dcterms:created xsi:type="dcterms:W3CDTF">2020-12-12T08:07:12Z</dcterms:created>
  <dcterms:modified xsi:type="dcterms:W3CDTF">2020-12-12T10:03:03Z</dcterms:modified>
</cp:coreProperties>
</file>