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9" r:id="rId4"/>
    <p:sldId id="262" r:id="rId5"/>
    <p:sldId id="261" r:id="rId6"/>
    <p:sldId id="264" r:id="rId7"/>
    <p:sldId id="265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64B3536-DCFE-4699-A9B6-F9CAB9E921B1}">
          <p14:sldIdLst>
            <p14:sldId id="256"/>
            <p14:sldId id="257"/>
            <p14:sldId id="259"/>
            <p14:sldId id="262"/>
            <p14:sldId id="261"/>
            <p14:sldId id="264"/>
            <p14:sldId id="265"/>
            <p14:sldId id="263"/>
          </p14:sldIdLst>
        </p14:section>
        <p14:section name="Sezione senza titolo" id="{DD5B4754-1650-4E93-9649-E81E8E2E0CF2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Iannelli" initials="MI" lastIdx="1" clrIdx="0">
    <p:extLst>
      <p:ext uri="{19B8F6BF-5375-455C-9EA6-DF929625EA0E}">
        <p15:presenceInfo xmlns:p15="http://schemas.microsoft.com/office/powerpoint/2012/main" userId="920c6141cb8bd0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3T22:36:30.99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4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0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9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12/13/2020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803" r:id="rId5"/>
    <p:sldLayoutId id="2147483797" r:id="rId6"/>
    <p:sldLayoutId id="2147483798" r:id="rId7"/>
    <p:sldLayoutId id="2147483799" r:id="rId8"/>
    <p:sldLayoutId id="2147483802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625BE2-65E2-43A9-BE46-6C0BE1904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66" y="1135530"/>
            <a:ext cx="4016188" cy="2084748"/>
          </a:xfrm>
        </p:spPr>
        <p:txBody>
          <a:bodyPr>
            <a:normAutofit/>
          </a:bodyPr>
          <a:lstStyle/>
          <a:p>
            <a:r>
              <a:rPr lang="it-IT" sz="4000" dirty="0"/>
              <a:t>Progetto</a:t>
            </a:r>
            <a:br>
              <a:rPr lang="it-IT" sz="4000" dirty="0"/>
            </a:br>
            <a:r>
              <a:rPr lang="it-IT" sz="4000" dirty="0" err="1"/>
              <a:t>Giolab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9AF61F-A84C-4DFF-AE6C-51CD86C81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707" y="4793129"/>
            <a:ext cx="2868706" cy="1563219"/>
          </a:xfrm>
        </p:spPr>
        <p:txBody>
          <a:bodyPr>
            <a:normAutofit/>
          </a:bodyPr>
          <a:lstStyle/>
          <a:p>
            <a:r>
              <a:rPr lang="it-IT" sz="1200" b="1" dirty="0">
                <a:latin typeface="+mj-lt"/>
              </a:rPr>
              <a:t>Attività laboratoriale che prevede l’uso di giochi da tavolo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652A6-FD75-4C81-A91C-20D744CE3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216" b="1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5B107AB6-26F4-4862-BFBF-37152186B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r="35216" b="1"/>
          <a:stretch/>
        </p:blipFill>
        <p:spPr>
          <a:xfrm>
            <a:off x="-159026" y="-3457667"/>
            <a:ext cx="13050220" cy="110019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BDF899-5D21-4195-93B5-27BF8D1A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983" y="502920"/>
            <a:ext cx="3189876" cy="782541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Il </a:t>
            </a:r>
            <a:r>
              <a:rPr lang="it-IT" dirty="0" err="1">
                <a:solidFill>
                  <a:schemeClr val="tx1"/>
                </a:solidFill>
              </a:rPr>
              <a:t>giolab</a:t>
            </a:r>
            <a:r>
              <a:rPr lang="it-IT" dirty="0">
                <a:solidFill>
                  <a:schemeClr val="tx1"/>
                </a:solidFill>
              </a:rPr>
              <a:t> è…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E37247-2FFB-416C-8AB8-F19A1373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236" y="1623934"/>
            <a:ext cx="3914067" cy="2250298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A</a:t>
            </a:r>
            <a:r>
              <a:rPr lang="it-IT" sz="20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ttività molto motivante che dà la possibilità a tutti i bambini di mettersi a confronto con i pari.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it-IT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D6F7B7-372D-4084-9F30-3CAB910D345C}"/>
              </a:ext>
            </a:extLst>
          </p:cNvPr>
          <p:cNvSpPr txBox="1"/>
          <p:nvPr/>
        </p:nvSpPr>
        <p:spPr>
          <a:xfrm>
            <a:off x="945888" y="1898582"/>
            <a:ext cx="416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+mj-lt"/>
              </a:rPr>
              <a:t>Obiettivi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22C537-C055-48B7-B822-F595F1CE50D4}"/>
              </a:ext>
            </a:extLst>
          </p:cNvPr>
          <p:cNvSpPr txBox="1"/>
          <p:nvPr/>
        </p:nvSpPr>
        <p:spPr>
          <a:xfrm>
            <a:off x="748746" y="3335278"/>
            <a:ext cx="459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Migliorare le relazioni tra bambini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E0F544-E3E8-474A-9CBE-C423A3AF6F47}"/>
              </a:ext>
            </a:extLst>
          </p:cNvPr>
          <p:cNvSpPr txBox="1"/>
          <p:nvPr/>
        </p:nvSpPr>
        <p:spPr>
          <a:xfrm>
            <a:off x="748746" y="4885930"/>
            <a:ext cx="3988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Gestire la frustrazione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FDEE8E-CF70-4CE6-AB7A-A49E979D6CB3}"/>
              </a:ext>
            </a:extLst>
          </p:cNvPr>
          <p:cNvSpPr txBox="1"/>
          <p:nvPr/>
        </p:nvSpPr>
        <p:spPr>
          <a:xfrm>
            <a:off x="748746" y="4353029"/>
            <a:ext cx="348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+mj-lt"/>
              </a:rPr>
              <a:t>Problem</a:t>
            </a:r>
            <a:r>
              <a:rPr lang="it-IT" sz="2000" b="1" dirty="0">
                <a:latin typeface="+mj-lt"/>
              </a:rPr>
              <a:t> solving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291E5A-9AA9-4D6E-9C5A-BD4639AC0B41}"/>
              </a:ext>
            </a:extLst>
          </p:cNvPr>
          <p:cNvSpPr txBox="1"/>
          <p:nvPr/>
        </p:nvSpPr>
        <p:spPr>
          <a:xfrm>
            <a:off x="748746" y="3874232"/>
            <a:ext cx="416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Pianificazione di un compito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BA759F-AE44-4706-A7C9-925AD6DC8925}"/>
              </a:ext>
            </a:extLst>
          </p:cNvPr>
          <p:cNvSpPr txBox="1"/>
          <p:nvPr/>
        </p:nvSpPr>
        <p:spPr>
          <a:xfrm>
            <a:off x="748746" y="5387872"/>
            <a:ext cx="492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Gestire le informazioni per uno scopo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461DF0-6747-4C8D-921A-EECAE9D955CB}"/>
              </a:ext>
            </a:extLst>
          </p:cNvPr>
          <p:cNvSpPr txBox="1"/>
          <p:nvPr/>
        </p:nvSpPr>
        <p:spPr>
          <a:xfrm>
            <a:off x="748746" y="5972984"/>
            <a:ext cx="3458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Orientamento nello spazio</a:t>
            </a:r>
          </a:p>
        </p:txBody>
      </p:sp>
    </p:spTree>
    <p:extLst>
      <p:ext uri="{BB962C8B-B14F-4D97-AF65-F5344CB8AC3E}">
        <p14:creationId xmlns:p14="http://schemas.microsoft.com/office/powerpoint/2010/main" val="297758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953849F6-3AE8-4F7E-9FFF-69F15B60C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r="35216" b="1"/>
          <a:stretch/>
        </p:blipFill>
        <p:spPr>
          <a:xfrm>
            <a:off x="-159026" y="-3457667"/>
            <a:ext cx="13050220" cy="110019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7D56205-28BD-4FD9-B0E8-87067744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486870">
            <a:off x="1069849" y="632142"/>
            <a:ext cx="3674430" cy="1130397"/>
          </a:xfrm>
        </p:spPr>
        <p:txBody>
          <a:bodyPr>
            <a:normAutofit/>
          </a:bodyPr>
          <a:lstStyle/>
          <a:p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87AB4C-A590-4E66-B432-C1168ED57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6" y="1444488"/>
            <a:ext cx="5022574" cy="2240742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it-IT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molte situazioni di gioco è necessario riconoscere e rispettare delle regole, ascoltare e rispettare il punto di vista degli altri, assumere un atteggiamento di </a:t>
            </a:r>
            <a:r>
              <a:rPr lang="it-IT" sz="7200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fair play</a:t>
            </a:r>
            <a:r>
              <a:rPr lang="it-IT" sz="72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A376F6-6F1D-4426-8998-8DFC0CE6BC19}"/>
              </a:ext>
            </a:extLst>
          </p:cNvPr>
          <p:cNvSpPr txBox="1"/>
          <p:nvPr/>
        </p:nvSpPr>
        <p:spPr>
          <a:xfrm>
            <a:off x="7363363" y="318052"/>
            <a:ext cx="334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Capacità di ragionamento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0C35D5-794A-4030-AF2A-279D224AD4DE}"/>
              </a:ext>
            </a:extLst>
          </p:cNvPr>
          <p:cNvSpPr txBox="1"/>
          <p:nvPr/>
        </p:nvSpPr>
        <p:spPr>
          <a:xfrm>
            <a:off x="7222435" y="940904"/>
            <a:ext cx="3578087" cy="187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 gioco fornisce ai bambini occasioni per ragionare, pianificare, elaborare strategie di risoluzione di problemi, prendere decisioni, essere creativi.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E0EA95-628E-400F-B402-27200A101FCB}"/>
              </a:ext>
            </a:extLst>
          </p:cNvPr>
          <p:cNvSpPr txBox="1"/>
          <p:nvPr/>
        </p:nvSpPr>
        <p:spPr>
          <a:xfrm>
            <a:off x="8468139" y="3269974"/>
            <a:ext cx="2478155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Capacità sociali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AB3E6E-DD37-49DB-9F2D-EE4C4A9889E2}"/>
              </a:ext>
            </a:extLst>
          </p:cNvPr>
          <p:cNvSpPr txBox="1"/>
          <p:nvPr/>
        </p:nvSpPr>
        <p:spPr>
          <a:xfrm>
            <a:off x="8097077" y="4015409"/>
            <a:ext cx="2849217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Attraverso il gioco i bambini interagiscono con i pari e imparano a collaborare tra di loro.</a:t>
            </a:r>
            <a:endParaRPr lang="it-IT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369767-962B-4CA8-B8C0-D8F4F21E0454}"/>
              </a:ext>
            </a:extLst>
          </p:cNvPr>
          <p:cNvSpPr txBox="1"/>
          <p:nvPr/>
        </p:nvSpPr>
        <p:spPr>
          <a:xfrm>
            <a:off x="4505739" y="4227443"/>
            <a:ext cx="3101009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Controllo delle emozioni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DD739A-A902-44D5-A4A4-3A7B190FA960}"/>
              </a:ext>
            </a:extLst>
          </p:cNvPr>
          <p:cNvSpPr txBox="1"/>
          <p:nvPr/>
        </p:nvSpPr>
        <p:spPr>
          <a:xfrm>
            <a:off x="4094923" y="4930602"/>
            <a:ext cx="3763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Attraverso il gioco imparano a superare la frustrazione per aver perso, ma anche a controllare l’eccessivo entusiasmo per la vittoria.</a:t>
            </a:r>
            <a:endParaRPr lang="it-IT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FA2682-EE14-456D-B9F7-07AF438584E6}"/>
              </a:ext>
            </a:extLst>
          </p:cNvPr>
          <p:cNvSpPr txBox="1"/>
          <p:nvPr/>
        </p:nvSpPr>
        <p:spPr>
          <a:xfrm>
            <a:off x="1918198" y="735952"/>
            <a:ext cx="4479235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Competenze di cittadinanza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2B0F5C-025F-4F5D-BF2A-AD4A8183657E}"/>
              </a:ext>
            </a:extLst>
          </p:cNvPr>
          <p:cNvSpPr txBox="1"/>
          <p:nvPr/>
        </p:nvSpPr>
        <p:spPr>
          <a:xfrm>
            <a:off x="748748" y="3611240"/>
            <a:ext cx="2849217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Trasferimento nella vita reale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0F7CA1-FF93-410E-825E-F2E11C253365}"/>
              </a:ext>
            </a:extLst>
          </p:cNvPr>
          <p:cNvSpPr txBox="1"/>
          <p:nvPr/>
        </p:nvSpPr>
        <p:spPr>
          <a:xfrm>
            <a:off x="543339" y="4649097"/>
            <a:ext cx="3313045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Alcune strategie utilizzate durante il gioco vengono trasferite in situazioni di vita quotidiana.</a:t>
            </a:r>
            <a:endParaRPr lang="it-IT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1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A1EB3AA-3D74-4145-BAE7-38C774630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r="35216" b="1"/>
          <a:stretch/>
        </p:blipFill>
        <p:spPr>
          <a:xfrm>
            <a:off x="19" y="-1"/>
            <a:ext cx="11807667" cy="69028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8B4D23-7128-4E65-B968-50B80E44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981323"/>
          </a:xfrm>
        </p:spPr>
        <p:txBody>
          <a:bodyPr/>
          <a:lstStyle/>
          <a:p>
            <a:pPr algn="ctr"/>
            <a:r>
              <a:rPr lang="it-IT" b="1" i="1" dirty="0">
                <a:solidFill>
                  <a:schemeClr val="tx1"/>
                </a:solidFill>
              </a:rPr>
              <a:t>Alcuni dei giochi proposti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6A5949-D120-4FD1-8F99-3601395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8483"/>
            <a:ext cx="3104587" cy="4351338"/>
          </a:xfrm>
        </p:spPr>
        <p:txBody>
          <a:bodyPr/>
          <a:lstStyle/>
          <a:p>
            <a:r>
              <a:rPr lang="it-IT" b="1" i="1" dirty="0">
                <a:solidFill>
                  <a:schemeClr val="tx1"/>
                </a:solidFill>
                <a:latin typeface="+mj-lt"/>
              </a:rPr>
              <a:t>Dov’è Dodo?</a:t>
            </a:r>
          </a:p>
          <a:p>
            <a:r>
              <a:rPr lang="it-IT" b="1" i="1" dirty="0" err="1">
                <a:solidFill>
                  <a:schemeClr val="tx1"/>
                </a:solidFill>
                <a:latin typeface="+mj-lt"/>
              </a:rPr>
              <a:t>Naviplouf</a:t>
            </a:r>
            <a:endParaRPr lang="it-IT" b="1" i="1" dirty="0">
              <a:solidFill>
                <a:schemeClr val="tx1"/>
              </a:solidFill>
              <a:latin typeface="+mj-lt"/>
            </a:endParaRPr>
          </a:p>
          <a:p>
            <a:r>
              <a:rPr lang="it-IT" b="1" i="1" dirty="0">
                <a:solidFill>
                  <a:schemeClr val="tx1"/>
                </a:solidFill>
                <a:latin typeface="+mj-lt"/>
              </a:rPr>
              <a:t>Lupo e le pecore</a:t>
            </a:r>
          </a:p>
          <a:p>
            <a:r>
              <a:rPr lang="it-IT" b="1" i="1" dirty="0">
                <a:solidFill>
                  <a:schemeClr val="tx1"/>
                </a:solidFill>
                <a:latin typeface="+mj-lt"/>
              </a:rPr>
              <a:t>Quarto</a:t>
            </a:r>
          </a:p>
          <a:p>
            <a:r>
              <a:rPr lang="it-IT" b="1" i="1" dirty="0">
                <a:solidFill>
                  <a:schemeClr val="tx1"/>
                </a:solidFill>
                <a:latin typeface="+mj-lt"/>
              </a:rPr>
              <a:t>Abalone</a:t>
            </a:r>
          </a:p>
          <a:p>
            <a:r>
              <a:rPr lang="it-IT" sz="2000" b="1" i="1" dirty="0">
                <a:solidFill>
                  <a:schemeClr val="tx1"/>
                </a:solidFill>
                <a:latin typeface="+mj-lt"/>
              </a:rPr>
              <a:t>Il gatto e i topi</a:t>
            </a:r>
          </a:p>
          <a:p>
            <a:r>
              <a:rPr lang="it-IT" sz="2000" b="1" i="1" dirty="0">
                <a:solidFill>
                  <a:schemeClr val="tx1"/>
                </a:solidFill>
                <a:latin typeface="+mj-lt"/>
              </a:rPr>
              <a:t>Mancala</a:t>
            </a:r>
          </a:p>
          <a:p>
            <a:endParaRPr lang="it-IT" sz="2000" b="1" i="1" dirty="0">
              <a:latin typeface="+mj-lt"/>
            </a:endParaRPr>
          </a:p>
          <a:p>
            <a:endParaRPr lang="it-IT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EEEA9F-702B-432E-B01B-B27A16B4BE4D}"/>
              </a:ext>
            </a:extLst>
          </p:cNvPr>
          <p:cNvSpPr txBox="1"/>
          <p:nvPr/>
        </p:nvSpPr>
        <p:spPr>
          <a:xfrm>
            <a:off x="6096000" y="1828483"/>
            <a:ext cx="47310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+mj-lt"/>
              </a:rPr>
              <a:t>Battaglia navale</a:t>
            </a: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>
                <a:latin typeface="+mj-lt"/>
              </a:rPr>
              <a:t>Caccia al nascondiglio</a:t>
            </a: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>
                <a:latin typeface="+mj-lt"/>
              </a:rPr>
              <a:t>Ora di punta</a:t>
            </a: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 err="1">
                <a:latin typeface="+mj-lt"/>
              </a:rPr>
              <a:t>Gobblet</a:t>
            </a:r>
            <a:endParaRPr lang="it-IT" sz="2000" b="1" i="1" dirty="0">
              <a:latin typeface="+mj-lt"/>
            </a:endParaRP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>
                <a:latin typeface="+mj-lt"/>
              </a:rPr>
              <a:t>Dama</a:t>
            </a: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 err="1">
                <a:latin typeface="+mj-lt"/>
              </a:rPr>
              <a:t>Quoridor</a:t>
            </a:r>
            <a:endParaRPr lang="it-IT" sz="2000" b="1" i="1" dirty="0">
              <a:latin typeface="+mj-lt"/>
            </a:endParaRPr>
          </a:p>
          <a:p>
            <a:endParaRPr lang="it-IT" sz="2000" b="1" i="1" dirty="0">
              <a:latin typeface="+mj-lt"/>
            </a:endParaRPr>
          </a:p>
          <a:p>
            <a:r>
              <a:rPr lang="it-IT" sz="2000" b="1" i="1" dirty="0">
                <a:latin typeface="+mj-lt"/>
              </a:rPr>
              <a:t>Il codice Da Vinci</a:t>
            </a:r>
          </a:p>
        </p:txBody>
      </p:sp>
    </p:spTree>
    <p:extLst>
      <p:ext uri="{BB962C8B-B14F-4D97-AF65-F5344CB8AC3E}">
        <p14:creationId xmlns:p14="http://schemas.microsoft.com/office/powerpoint/2010/main" val="229014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996C615-B5D1-4C67-BFAF-CB3BB4E9E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r="35216" b="1"/>
          <a:stretch/>
        </p:blipFill>
        <p:spPr>
          <a:xfrm>
            <a:off x="19" y="-1"/>
            <a:ext cx="11807667" cy="690281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0EAA34-72FA-4B51-BADB-DDFDFBBC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7060">
            <a:off x="1069848" y="502920"/>
            <a:ext cx="9634011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Fasi di approccio al gioco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D17F2-16B5-409F-A971-3E9A390E672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25723">
            <a:off x="1069848" y="2544416"/>
            <a:ext cx="9634011" cy="3681441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+mj-lt"/>
              </a:rPr>
              <a:t>Lettura di una storia per introdurre al gioco</a:t>
            </a:r>
          </a:p>
          <a:p>
            <a:r>
              <a:rPr lang="it-IT" b="1" dirty="0">
                <a:solidFill>
                  <a:schemeClr val="tx1"/>
                </a:solidFill>
                <a:latin typeface="+mj-lt"/>
              </a:rPr>
              <a:t>Spiegazione collettiva delle regole</a:t>
            </a:r>
          </a:p>
          <a:p>
            <a:r>
              <a:rPr lang="it-IT" b="1" dirty="0">
                <a:solidFill>
                  <a:schemeClr val="tx1"/>
                </a:solidFill>
                <a:latin typeface="+mj-lt"/>
              </a:rPr>
              <a:t>Prova collettiva del gioco</a:t>
            </a:r>
          </a:p>
          <a:p>
            <a:r>
              <a:rPr lang="it-IT" b="1" dirty="0">
                <a:solidFill>
                  <a:schemeClr val="tx1"/>
                </a:solidFill>
                <a:latin typeface="+mj-lt"/>
              </a:rPr>
              <a:t>Gioco per gruppi e poi a coppie</a:t>
            </a:r>
          </a:p>
          <a:p>
            <a:r>
              <a:rPr lang="it-IT" b="1" dirty="0">
                <a:solidFill>
                  <a:schemeClr val="tx1"/>
                </a:solidFill>
                <a:latin typeface="+mj-lt"/>
              </a:rPr>
              <a:t>Metodi e trasferimento alla vita quotidiana</a:t>
            </a:r>
          </a:p>
          <a:p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8C02B-2AE5-42A1-854D-BD5FE0AA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2447627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Dov’è Dodo?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FA50F9C-809C-40CB-A6B0-A7FB5ADA9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7" y="2003743"/>
            <a:ext cx="2447627" cy="4351337"/>
          </a:xfrm>
        </p:spPr>
      </p:pic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AF9CD77-C1EC-497F-911F-0A17756F5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2738">
            <a:off x="4038990" y="1828483"/>
            <a:ext cx="3811888" cy="21441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64169B-2D2A-4746-B134-3EFA40881361}"/>
              </a:ext>
            </a:extLst>
          </p:cNvPr>
          <p:cNvSpPr txBox="1"/>
          <p:nvPr/>
        </p:nvSpPr>
        <p:spPr>
          <a:xfrm>
            <a:off x="4038991" y="502920"/>
            <a:ext cx="38118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it-IT" sz="2800" dirty="0" err="1">
                <a:latin typeface="+mj-lt"/>
              </a:rPr>
              <a:t>Naviplouf</a:t>
            </a:r>
            <a:endParaRPr lang="it-IT" sz="2800" dirty="0"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91B444-FE8D-4503-AAEC-12A7FAB52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0104">
            <a:off x="4038989" y="4292833"/>
            <a:ext cx="3811889" cy="2144188"/>
          </a:xfrm>
          <a:prstGeom prst="rect">
            <a:avLst/>
          </a:prstGeom>
        </p:spPr>
      </p:pic>
      <p:pic>
        <p:nvPicPr>
          <p:cNvPr id="14" name="Immagine 13" descr="Immagine che contiene oggetto, pavimento&#10;&#10;Descrizione generata automaticamente">
            <a:extLst>
              <a:ext uri="{FF2B5EF4-FFF2-40B4-BE49-F238E27FC236}">
                <a16:creationId xmlns:a16="http://schemas.microsoft.com/office/drawing/2014/main" id="{119BE5BB-3784-471E-96C9-69A7E8DDF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93" y="1550505"/>
            <a:ext cx="3748882" cy="301051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534DE2-C778-49C3-9CA9-907B7DE21F77}"/>
              </a:ext>
            </a:extLst>
          </p:cNvPr>
          <p:cNvSpPr txBox="1"/>
          <p:nvPr/>
        </p:nvSpPr>
        <p:spPr>
          <a:xfrm>
            <a:off x="8372393" y="5219177"/>
            <a:ext cx="3648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Scacchiera gigante da pavimento</a:t>
            </a:r>
          </a:p>
        </p:txBody>
      </p:sp>
    </p:spTree>
    <p:extLst>
      <p:ext uri="{BB962C8B-B14F-4D97-AF65-F5344CB8AC3E}">
        <p14:creationId xmlns:p14="http://schemas.microsoft.com/office/powerpoint/2010/main" val="419785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1CE518-CD28-4288-90DE-D1193075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0" y="675249"/>
            <a:ext cx="5970389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Quarto</a:t>
            </a:r>
          </a:p>
        </p:txBody>
      </p:sp>
      <p:pic>
        <p:nvPicPr>
          <p:cNvPr id="5" name="Segnaposto contenuto 4" descr="Immagine che contiene cibo, torta&#10;&#10;Descrizione generata automaticamente">
            <a:extLst>
              <a:ext uri="{FF2B5EF4-FFF2-40B4-BE49-F238E27FC236}">
                <a16:creationId xmlns:a16="http://schemas.microsoft.com/office/drawing/2014/main" id="{150E086D-739E-4748-8C79-45917F9EE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0" y="2305878"/>
            <a:ext cx="5970389" cy="4180293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74571F-4A36-435D-8FE9-B8185D1877CC}"/>
              </a:ext>
            </a:extLst>
          </p:cNvPr>
          <p:cNvSpPr txBox="1"/>
          <p:nvPr/>
        </p:nvSpPr>
        <p:spPr>
          <a:xfrm>
            <a:off x="7974413" y="5569306"/>
            <a:ext cx="232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+mj-lt"/>
              </a:rPr>
              <a:t>Abalone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F07894-C1E7-4B75-967B-4ACAACA4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52" y="543889"/>
            <a:ext cx="5862538" cy="42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3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EFB915-0E9C-4894-9F58-6F3A4D963B54}"/>
              </a:ext>
            </a:extLst>
          </p:cNvPr>
          <p:cNvSpPr txBox="1"/>
          <p:nvPr/>
        </p:nvSpPr>
        <p:spPr>
          <a:xfrm>
            <a:off x="106017" y="544345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Codice Da Vinci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E64ADF-AFD4-4A41-A4C4-06923338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9861"/>
            <a:ext cx="5989983" cy="46581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436A67-851A-4805-BA43-F83CEBF8EAD7}"/>
              </a:ext>
            </a:extLst>
          </p:cNvPr>
          <p:cNvSpPr txBox="1"/>
          <p:nvPr/>
        </p:nvSpPr>
        <p:spPr>
          <a:xfrm>
            <a:off x="6095999" y="891329"/>
            <a:ext cx="58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+mj-lt"/>
              </a:rPr>
              <a:t>Rush hour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0ABC9F-5C07-4FFB-A19E-EAAB4994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26" y="1125909"/>
            <a:ext cx="6150325" cy="39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7A53B5-5A67-43D8-936E-4753411D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2680517" cy="1325563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La Dama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D8D506-BDA3-4521-ABB4-19BD370B8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7" y="2584175"/>
            <a:ext cx="5468090" cy="3692028"/>
          </a:xfrm>
        </p:spPr>
      </p:pic>
      <p:pic>
        <p:nvPicPr>
          <p:cNvPr id="7" name="Immagine 6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B5F71F2F-0375-4549-A73A-082827806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42804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46971E-A0C6-46B8-9C96-7239116FC806}"/>
              </a:ext>
            </a:extLst>
          </p:cNvPr>
          <p:cNvSpPr txBox="1"/>
          <p:nvPr/>
        </p:nvSpPr>
        <p:spPr>
          <a:xfrm>
            <a:off x="7977809" y="5145710"/>
            <a:ext cx="3101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 err="1">
                <a:latin typeface="Modern Love"/>
                <a:ea typeface="+mj-ea"/>
                <a:cs typeface="+mj-cs"/>
              </a:rPr>
              <a:t>Quoridor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398563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269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Calibri</vt:lpstr>
      <vt:lpstr>Modern Love</vt:lpstr>
      <vt:lpstr>BohemianVTI</vt:lpstr>
      <vt:lpstr>Progetto Giolab</vt:lpstr>
      <vt:lpstr>Il giolab è…</vt:lpstr>
      <vt:lpstr> </vt:lpstr>
      <vt:lpstr>Alcuni dei giochi proposti</vt:lpstr>
      <vt:lpstr>Fasi di approccio al gioco</vt:lpstr>
      <vt:lpstr>Dov’è Dodo?</vt:lpstr>
      <vt:lpstr>Quarto</vt:lpstr>
      <vt:lpstr>Presentazione standard di PowerPoint</vt:lpstr>
      <vt:lpstr>La Dama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Mind Lab</dc:title>
  <dc:creator>Marta Iannelli</dc:creator>
  <cp:lastModifiedBy>Marta Iannelli</cp:lastModifiedBy>
  <cp:revision>32</cp:revision>
  <dcterms:created xsi:type="dcterms:W3CDTF">2020-11-11T22:37:08Z</dcterms:created>
  <dcterms:modified xsi:type="dcterms:W3CDTF">2020-12-13T21:39:46Z</dcterms:modified>
</cp:coreProperties>
</file>