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14" y="2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FDD4A-6DA2-4EF8-AACB-5F4DE40A284C}" type="datetimeFigureOut">
              <a:rPr lang="it-IT" smtClean="0"/>
              <a:t>05/09/2020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17CC-DC50-456D-A589-70C47256E7E3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FDD4A-6DA2-4EF8-AACB-5F4DE40A284C}" type="datetimeFigureOut">
              <a:rPr lang="it-IT" smtClean="0"/>
              <a:t>05/09/2020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17CC-DC50-456D-A589-70C47256E7E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FDD4A-6DA2-4EF8-AACB-5F4DE40A284C}" type="datetimeFigureOut">
              <a:rPr lang="it-IT" smtClean="0"/>
              <a:t>05/09/2020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17CC-DC50-456D-A589-70C47256E7E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FDD4A-6DA2-4EF8-AACB-5F4DE40A284C}" type="datetimeFigureOut">
              <a:rPr lang="it-IT" smtClean="0"/>
              <a:t>05/09/2020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17CC-DC50-456D-A589-70C47256E7E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FDD4A-6DA2-4EF8-AACB-5F4DE40A284C}" type="datetimeFigureOut">
              <a:rPr lang="it-IT" smtClean="0"/>
              <a:t>05/09/2020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17CC-DC50-456D-A589-70C47256E7E3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FDD4A-6DA2-4EF8-AACB-5F4DE40A284C}" type="datetimeFigureOut">
              <a:rPr lang="it-IT" smtClean="0"/>
              <a:t>05/09/2020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17CC-DC50-456D-A589-70C47256E7E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FDD4A-6DA2-4EF8-AACB-5F4DE40A284C}" type="datetimeFigureOut">
              <a:rPr lang="it-IT" smtClean="0"/>
              <a:t>05/09/2020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17CC-DC50-456D-A589-70C47256E7E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FDD4A-6DA2-4EF8-AACB-5F4DE40A284C}" type="datetimeFigureOut">
              <a:rPr lang="it-IT" smtClean="0"/>
              <a:t>05/09/2020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17CC-DC50-456D-A589-70C47256E7E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FDD4A-6DA2-4EF8-AACB-5F4DE40A284C}" type="datetimeFigureOut">
              <a:rPr lang="it-IT" smtClean="0"/>
              <a:t>05/09/2020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17CC-DC50-456D-A589-70C47256E7E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FDD4A-6DA2-4EF8-AACB-5F4DE40A284C}" type="datetimeFigureOut">
              <a:rPr lang="it-IT" smtClean="0"/>
              <a:t>05/09/2020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17CC-DC50-456D-A589-70C47256E7E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FDD4A-6DA2-4EF8-AACB-5F4DE40A284C}" type="datetimeFigureOut">
              <a:rPr lang="it-IT" smtClean="0"/>
              <a:t>05/09/2020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E7817CC-DC50-456D-A589-70C47256E7E3}" type="slidenum">
              <a:rPr lang="it-IT" smtClean="0"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86FDD4A-6DA2-4EF8-AACB-5F4DE40A284C}" type="datetimeFigureOut">
              <a:rPr lang="it-IT" smtClean="0"/>
              <a:t>05/09/2020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E7817CC-DC50-456D-A589-70C47256E7E3}" type="slidenum">
              <a:rPr lang="it-IT" smtClean="0"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1538" y="40719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b="1" dirty="0">
                <a:latin typeface="AngsanaUPC" pitchFamily="18" charset="-34"/>
                <a:cs typeface="AngsanaUPC" pitchFamily="18" charset="-34"/>
              </a:rPr>
              <a:t>INDICAZIONI </a:t>
            </a:r>
            <a:r>
              <a:rPr lang="it-IT" b="1" dirty="0" smtClean="0">
                <a:latin typeface="AngsanaUPC" pitchFamily="18" charset="-34"/>
                <a:cs typeface="AngsanaUPC" pitchFamily="18" charset="-34"/>
              </a:rPr>
              <a:t>  OPERATIVE </a:t>
            </a:r>
            <a:br>
              <a:rPr lang="it-IT" b="1" dirty="0" smtClean="0">
                <a:latin typeface="AngsanaUPC" pitchFamily="18" charset="-34"/>
                <a:cs typeface="AngsanaUPC" pitchFamily="18" charset="-34"/>
              </a:rPr>
            </a:br>
            <a:r>
              <a:rPr lang="it-IT" b="1" dirty="0" smtClean="0">
                <a:latin typeface="AngsanaUPC" pitchFamily="18" charset="-34"/>
                <a:cs typeface="AngsanaUPC" pitchFamily="18" charset="-34"/>
              </a:rPr>
              <a:t>PER  LA  GESTIONE  DI  CASI  E  FOCOLAI  </a:t>
            </a:r>
            <a:br>
              <a:rPr lang="it-IT" b="1" dirty="0" smtClean="0">
                <a:latin typeface="AngsanaUPC" pitchFamily="18" charset="-34"/>
                <a:cs typeface="AngsanaUPC" pitchFamily="18" charset="-34"/>
              </a:rPr>
            </a:br>
            <a:r>
              <a:rPr lang="it-IT" b="1" dirty="0" smtClean="0">
                <a:latin typeface="AngsanaUPC" pitchFamily="18" charset="-34"/>
                <a:cs typeface="AngsanaUPC" pitchFamily="18" charset="-34"/>
              </a:rPr>
              <a:t>SARS-COV-2    NELLE  </a:t>
            </a:r>
            <a:r>
              <a:rPr lang="it-IT" b="1" dirty="0" smtClean="0">
                <a:latin typeface="AngsanaUPC" pitchFamily="18" charset="-34"/>
                <a:cs typeface="AngsanaUPC" pitchFamily="18" charset="-34"/>
              </a:rPr>
              <a:t>SCUOLE</a:t>
            </a:r>
            <a:r>
              <a:rPr lang="it-IT" b="1" dirty="0">
                <a:latin typeface="Andalus" pitchFamily="18" charset="-78"/>
                <a:cs typeface="Andalus" pitchFamily="18" charset="-78"/>
              </a:rPr>
              <a:t/>
            </a:r>
            <a:br>
              <a:rPr lang="it-IT" b="1" dirty="0">
                <a:latin typeface="Andalus" pitchFamily="18" charset="-78"/>
                <a:cs typeface="Andalus" pitchFamily="18" charset="-78"/>
              </a:rPr>
            </a:br>
            <a:endParaRPr lang="it-IT" b="1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AutoShape 4" descr="Uomo che gioca grillo illustrazione di stock. Illustrazione di blocco -  1096520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30" name="AutoShape 6" descr="Uomo che gioca grillo illustrazione di stock. Illustrazione di blocco -  1096520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034" name="Picture 10" descr="Uomo 3d sulle pillole sane illustrazione di stock. Illustrazione di  carattere - 523329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714356"/>
            <a:ext cx="2291144" cy="3054859"/>
          </a:xfrm>
          <a:prstGeom prst="rect">
            <a:avLst/>
          </a:prstGeom>
          <a:noFill/>
        </p:spPr>
      </p:pic>
      <p:sp>
        <p:nvSpPr>
          <p:cNvPr id="1032" name="AutoShape 8" descr="Uomo che gioca grillo illustrazione di stock. Illustrazione di blocco -  1096520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4429124" y="714356"/>
            <a:ext cx="34290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err="1" smtClean="0"/>
              <a:t>…dovrà</a:t>
            </a:r>
            <a:r>
              <a:rPr lang="it-IT" sz="2000" dirty="0" smtClean="0"/>
              <a:t> essere allontanato dalla classe e permanere in altro ambiente dedicato, munito di </a:t>
            </a:r>
            <a:r>
              <a:rPr lang="it-IT" sz="2000" dirty="0" err="1" smtClean="0"/>
              <a:t>mascherina…</a:t>
            </a:r>
            <a:endParaRPr lang="it-IT" sz="2000" b="1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428596" y="4714884"/>
            <a:ext cx="34290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L’alunno che presenta sintomatologia </a:t>
            </a:r>
            <a:r>
              <a:rPr lang="it-IT" sz="2000" b="1" dirty="0" smtClean="0"/>
              <a:t>sospetta </a:t>
            </a:r>
            <a:r>
              <a:rPr lang="it-IT" sz="2000" dirty="0" smtClean="0"/>
              <a:t>Covid-19 </a:t>
            </a:r>
            <a:r>
              <a:rPr lang="it-IT" sz="2000" b="1" dirty="0" smtClean="0"/>
              <a:t>a </a:t>
            </a:r>
            <a:r>
              <a:rPr lang="it-IT" sz="2000" b="1" dirty="0" err="1" smtClean="0"/>
              <a:t>scuola…</a:t>
            </a:r>
            <a:endParaRPr lang="it-IT" sz="2000" b="1" dirty="0"/>
          </a:p>
        </p:txBody>
      </p:sp>
      <p:pic>
        <p:nvPicPr>
          <p:cNvPr id="1036" name="Picture 12" descr="Vettori Vettoriali Specialistici Immagini e Fotos Stock - Alamy"/>
          <p:cNvPicPr>
            <a:picLocks noChangeAspect="1" noChangeArrowheads="1"/>
          </p:cNvPicPr>
          <p:nvPr/>
        </p:nvPicPr>
        <p:blipFill>
          <a:blip r:embed="rId3" cstate="print"/>
          <a:srcRect l="30473" t="4292" r="30294" b="9916"/>
          <a:stretch>
            <a:fillRect/>
          </a:stretch>
        </p:blipFill>
        <p:spPr bwMode="auto">
          <a:xfrm>
            <a:off x="7572396" y="357166"/>
            <a:ext cx="1115152" cy="2607487"/>
          </a:xfrm>
          <a:prstGeom prst="rect">
            <a:avLst/>
          </a:prstGeom>
          <a:noFill/>
        </p:spPr>
      </p:pic>
      <p:pic>
        <p:nvPicPr>
          <p:cNvPr id="15" name="Immagine 14" descr="ᐈ Di due persone che litigano illustrazione di stock, vettore litigare |  scarica su Depositphotos®"/>
          <p:cNvPicPr/>
          <p:nvPr/>
        </p:nvPicPr>
        <p:blipFill>
          <a:blip r:embed="rId4"/>
          <a:srcRect l="9576" t="13283" r="55799" b="55138"/>
          <a:stretch>
            <a:fillRect/>
          </a:stretch>
        </p:blipFill>
        <p:spPr bwMode="auto">
          <a:xfrm>
            <a:off x="5857884" y="4071942"/>
            <a:ext cx="2786082" cy="221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asellaDiTesto 15"/>
          <p:cNvSpPr txBox="1"/>
          <p:nvPr/>
        </p:nvSpPr>
        <p:spPr>
          <a:xfrm>
            <a:off x="5143504" y="3714752"/>
            <a:ext cx="3429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err="1" smtClean="0"/>
              <a:t>…fino</a:t>
            </a:r>
            <a:r>
              <a:rPr lang="it-IT" sz="2000" dirty="0" smtClean="0"/>
              <a:t> all’arrivo dei genitori.</a:t>
            </a:r>
            <a:endParaRPr lang="it-IT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0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3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000"/>
                            </p:stCondLst>
                            <p:childTnLst>
                              <p:par>
                                <p:cTn id="1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omino non capisce - Informamolis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928670"/>
            <a:ext cx="2928958" cy="4357704"/>
          </a:xfrm>
          <a:prstGeom prst="rect">
            <a:avLst/>
          </a:prstGeom>
          <a:noFill/>
        </p:spPr>
      </p:pic>
      <p:pic>
        <p:nvPicPr>
          <p:cNvPr id="6" name="Immagine 5" descr="OMINO MEDICO – S.E.FOR-Italia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928670"/>
            <a:ext cx="2428892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sellaDiTesto 6"/>
          <p:cNvSpPr txBox="1"/>
          <p:nvPr/>
        </p:nvSpPr>
        <p:spPr>
          <a:xfrm>
            <a:off x="785786" y="4357694"/>
            <a:ext cx="342902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Il soggetto dovrà presentarsi al proprio medico curante/pediatra per la valutazione clinica ed eventuale test diagnostico</a:t>
            </a:r>
            <a:endParaRPr lang="it-IT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14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000100" y="1285860"/>
            <a:ext cx="67151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b="1" dirty="0" smtClean="0"/>
              <a:t>PER ESSERE RIAMMESSO A SCUOLA</a:t>
            </a:r>
            <a:endParaRPr lang="it-IT" sz="3000" b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857224" y="2357430"/>
            <a:ext cx="72152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1" dirty="0" smtClean="0"/>
              <a:t>1. Per i casi Covid-19 confermati con esito positivo del tampone rino-faringeo,</a:t>
            </a:r>
            <a:r>
              <a:rPr lang="it-IT" dirty="0" smtClean="0"/>
              <a:t> si attende la guarigione clinica e la conferma di avvenuta guarigione attraverso l’effettuazione di due tamponi risultati negativi, a distanza di </a:t>
            </a:r>
            <a:r>
              <a:rPr lang="it-IT" u="sng" dirty="0" smtClean="0"/>
              <a:t>24 ore </a:t>
            </a:r>
            <a:r>
              <a:rPr lang="it-IT" dirty="0" smtClean="0"/>
              <a:t>l’uno dall’altro.</a:t>
            </a:r>
            <a:endParaRPr lang="it-IT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857224" y="3657431"/>
            <a:ext cx="72152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1" dirty="0" smtClean="0"/>
              <a:t>2. Per i casi con sintomi sospetti ed esito negativo del tampone rino-faringeo, </a:t>
            </a:r>
            <a:r>
              <a:rPr lang="it-IT" dirty="0" smtClean="0"/>
              <a:t>si attende la guarigione clinica seguendo le indicazione del medico curante/Pediatra. </a:t>
            </a:r>
            <a:r>
              <a:rPr lang="it-IT" b="1" dirty="0" smtClean="0"/>
              <a:t>Per il rientro a scuola, lo stesso, redige un’attestazione di conclusione  del percorso diagnostico – terapeutico raccomandato.</a:t>
            </a:r>
          </a:p>
        </p:txBody>
      </p:sp>
      <p:sp>
        <p:nvSpPr>
          <p:cNvPr id="7" name="Rettangolo 6"/>
          <p:cNvSpPr/>
          <p:nvPr/>
        </p:nvSpPr>
        <p:spPr>
          <a:xfrm>
            <a:off x="928662" y="5143512"/>
            <a:ext cx="707236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b="1" dirty="0" smtClean="0"/>
              <a:t>3. Per i casi in cui l’alunno è assente per condizioni cliniche non sospette per Covid-19, </a:t>
            </a:r>
            <a:r>
              <a:rPr lang="it-IT" dirty="0" smtClean="0"/>
              <a:t>il genitore presenta una specifica </a:t>
            </a:r>
            <a:r>
              <a:rPr lang="it-IT" dirty="0" smtClean="0"/>
              <a:t>autodichiarazione – che si allega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Meteorology Zagrożenie BIOMEVA Gmbh Atmospheric icing Triangle, attenzione  PNG clipart | free cliparts | UIHe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071546"/>
            <a:ext cx="6531016" cy="2357454"/>
          </a:xfrm>
          <a:prstGeom prst="rect">
            <a:avLst/>
          </a:prstGeom>
          <a:noFill/>
        </p:spPr>
      </p:pic>
      <p:sp>
        <p:nvSpPr>
          <p:cNvPr id="5" name="CasellaDiTesto 4"/>
          <p:cNvSpPr txBox="1"/>
          <p:nvPr/>
        </p:nvSpPr>
        <p:spPr>
          <a:xfrm>
            <a:off x="1000100" y="4000504"/>
            <a:ext cx="7143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In caso di esito negativo del tampone rino-faringeo, se l’alunno  presenta condizioni cliniche sospette per infezione SARS-CoV-2, a giudizio del medico curante/pediatra è possibile considerare, per specifici casi, di ripetere il test a distanza di 2-3 gg.</a:t>
            </a:r>
          </a:p>
          <a:p>
            <a:pPr algn="just"/>
            <a:r>
              <a:rPr lang="it-IT" dirty="0" smtClean="0"/>
              <a:t>L’alunno dovrà restare a casa fino  a guarigione clinica o se sia stato eseguito un secondo tampone, fino alla conferma negativa del test.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536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91</TotalTime>
  <Words>238</Words>
  <Application>Microsoft Office PowerPoint</Application>
  <PresentationFormat>Presentazione su schermo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Equinozio</vt:lpstr>
      <vt:lpstr>INDICAZIONI   OPERATIVE  PER  LA  GESTIONE  DI  CASI  E  FOCOLAI   SARS-COV-2    NELLE  SCUOLE 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 Anna</dc:creator>
  <cp:lastModifiedBy>Dirigente</cp:lastModifiedBy>
  <cp:revision>12</cp:revision>
  <cp:lastPrinted>2020-09-05T10:43:14Z</cp:lastPrinted>
  <dcterms:created xsi:type="dcterms:W3CDTF">2020-09-04T12:28:50Z</dcterms:created>
  <dcterms:modified xsi:type="dcterms:W3CDTF">2020-09-05T10:45:14Z</dcterms:modified>
</cp:coreProperties>
</file>